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5"/>
  </p:notesMasterIdLst>
  <p:sldIdLst>
    <p:sldId id="256" r:id="rId2"/>
    <p:sldId id="257" r:id="rId3"/>
    <p:sldId id="258" r:id="rId4"/>
    <p:sldId id="270" r:id="rId5"/>
    <p:sldId id="272" r:id="rId6"/>
    <p:sldId id="271" r:id="rId7"/>
    <p:sldId id="273" r:id="rId8"/>
    <p:sldId id="281" r:id="rId9"/>
    <p:sldId id="274" r:id="rId10"/>
    <p:sldId id="282" r:id="rId11"/>
    <p:sldId id="259" r:id="rId12"/>
    <p:sldId id="275" r:id="rId13"/>
    <p:sldId id="261" r:id="rId14"/>
    <p:sldId id="277" r:id="rId15"/>
    <p:sldId id="262" r:id="rId16"/>
    <p:sldId id="264" r:id="rId17"/>
    <p:sldId id="265" r:id="rId18"/>
    <p:sldId id="269" r:id="rId19"/>
    <p:sldId id="263" r:id="rId20"/>
    <p:sldId id="278" r:id="rId21"/>
    <p:sldId id="268" r:id="rId22"/>
    <p:sldId id="28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8B8E6-6F2A-49FE-AB38-AD1CC516D6CB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39A25-625A-4366-8796-B2F3D7297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7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39A25-625A-4366-8796-B2F3D72979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39A25-625A-4366-8796-B2F3D72979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8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Chemical to move piston into mechanical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39A25-625A-4366-8796-B2F3D72979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9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Tata Motors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39A25-625A-4366-8796-B2F3D72979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3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39A25-625A-4366-8796-B2F3D72979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6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Torque</a:t>
            </a:r>
            <a:r>
              <a:rPr lang="en-US" baseline="0" dirty="0" smtClean="0"/>
              <a:t> Speed 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39A25-625A-4366-8796-B2F3D72979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87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Single or Multiple stran</a:t>
            </a:r>
            <a:r>
              <a:rPr lang="en-US" baseline="0" dirty="0" smtClean="0"/>
              <a:t>d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39A25-625A-4366-8796-B2F3D72979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4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64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5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31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68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69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85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2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6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3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0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6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6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5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4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96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2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61DD462-71E5-49C9-BF48-42173A048FB9}" type="datetimeFigureOut">
              <a:rPr lang="en-US" smtClean="0"/>
              <a:t>28-Sep-13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0CDB59-1CEE-4BAA-A7BB-742A2885C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2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instructables.com/files/deriv/FHB/NUYN/H19RUYVY/FHBNUYNH19RUYVY.LARGE.jp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nim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kelet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tructables.com/files/deriv/FB0/5JND/H1AH6MW1/FB05JNDH1AH6MW1.LARGE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instructables.com/files/deriv/FJQ/UCVO/H19RQR7V/FJQUCVOH19RQR7V.LARGE.jp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instructables.com/files/deriv/FVW/Z3HW/H1AH6BHU/FVWZ3HWH1AH6BHU.LARGE.jp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cio.techtarget.com/definition/AI" TargetMode="External"/><Relationship Id="rId2" Type="http://schemas.openxmlformats.org/officeDocument/2006/relationships/hyperlink" Target="http://searchcio-midmarket.techtarget.com/definition/robo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://whatis.techtarget.com/definition/nanotechnology-molecular-manufacturi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official.ieee.kccoe" TargetMode="External"/><Relationship Id="rId2" Type="http://schemas.openxmlformats.org/officeDocument/2006/relationships/hyperlink" Target="http://www.ieee-kccoe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instructables.com/files/deriv/FM1/2L0S/H19RQR7Q/FM12L0SH19RQR7Q.LARGE.jpg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obo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hyperlink" Target="http://en.wikipedia.org/wiki/Engine" TargetMode="External"/><Relationship Id="rId7" Type="http://schemas.openxmlformats.org/officeDocument/2006/relationships/hyperlink" Target="http://en.wikipedia.org/wiki/Combustion_chamb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Fossil_fuel" TargetMode="External"/><Relationship Id="rId5" Type="http://schemas.openxmlformats.org/officeDocument/2006/relationships/hyperlink" Target="http://en.wikipedia.org/wiki/Fuel" TargetMode="External"/><Relationship Id="rId4" Type="http://schemas.openxmlformats.org/officeDocument/2006/relationships/hyperlink" Target="http://en.wikipedia.org/wiki/Combus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Wired Robotics Workshop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91116" y="1856096"/>
            <a:ext cx="3070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Presents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981432" y="1143171"/>
            <a:ext cx="4490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IEEE-KCCOE</a:t>
            </a:r>
            <a:endParaRPr lang="en-US" sz="5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19" y="-236189"/>
            <a:ext cx="3020156" cy="4269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42" y="0"/>
            <a:ext cx="2454680" cy="873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46" y="3357352"/>
            <a:ext cx="3833884" cy="383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7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8089" y="832514"/>
            <a:ext cx="9478689" cy="53271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1496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92875"/>
          </a:xfrm>
        </p:spPr>
        <p:txBody>
          <a:bodyPr/>
          <a:lstStyle/>
          <a:p>
            <a:r>
              <a:rPr lang="en-US" dirty="0" smtClean="0"/>
              <a:t>Workshop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708" y="1815152"/>
            <a:ext cx="6868120" cy="4112525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Understanding the basics of robotics (Level 1)</a:t>
            </a:r>
          </a:p>
          <a:p>
            <a:r>
              <a:rPr lang="en-US" dirty="0" smtClean="0"/>
              <a:t>Assembly</a:t>
            </a:r>
          </a:p>
          <a:p>
            <a:r>
              <a:rPr lang="en-US" dirty="0" smtClean="0"/>
              <a:t>Connection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Picture 1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24" y="2484531"/>
            <a:ext cx="402590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065828" y="5586066"/>
            <a:ext cx="2825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Level 1 Bot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9903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56397"/>
          </a:xfrm>
        </p:spPr>
        <p:txBody>
          <a:bodyPr/>
          <a:lstStyle/>
          <a:p>
            <a:r>
              <a:rPr lang="en-US" dirty="0" smtClean="0"/>
              <a:t>KIT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15153"/>
            <a:ext cx="10018713" cy="3976048"/>
          </a:xfrm>
        </p:spPr>
        <p:txBody>
          <a:bodyPr>
            <a:normAutofit/>
          </a:bodyPr>
          <a:lstStyle/>
          <a:p>
            <a:r>
              <a:rPr lang="en-US" dirty="0" smtClean="0"/>
              <a:t>These </a:t>
            </a:r>
            <a:r>
              <a:rPr lang="en-US" dirty="0"/>
              <a:t>are following components </a:t>
            </a:r>
            <a:r>
              <a:rPr lang="en-US" dirty="0" smtClean="0"/>
              <a:t>provided in your kit :-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 smtClean="0"/>
              <a:t>Power Supply </a:t>
            </a:r>
            <a:r>
              <a:rPr lang="en-US" dirty="0"/>
              <a:t>(12 volt , 4.5 Ah) -             </a:t>
            </a:r>
            <a:r>
              <a:rPr lang="en-US" dirty="0" smtClean="0"/>
              <a:t>1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DPDT Switch-                                           	 </a:t>
            </a:r>
            <a:r>
              <a:rPr lang="en-US" dirty="0" smtClean="0"/>
              <a:t>  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Ribbon wire strip-                                      </a:t>
            </a:r>
            <a:r>
              <a:rPr lang="en-US" dirty="0" smtClean="0"/>
              <a:t>   5 </a:t>
            </a:r>
            <a:r>
              <a:rPr lang="en-US" dirty="0"/>
              <a:t>meters+</a:t>
            </a:r>
            <a:br>
              <a:rPr lang="en-US" dirty="0"/>
            </a:br>
            <a:r>
              <a:rPr lang="en-US" dirty="0"/>
              <a:t>    DC Geared Motors                                    </a:t>
            </a:r>
            <a:r>
              <a:rPr lang="en-US" dirty="0" smtClean="0"/>
              <a:t>   4 </a:t>
            </a:r>
            <a:br>
              <a:rPr lang="en-US" dirty="0" smtClean="0"/>
            </a:br>
            <a:r>
              <a:rPr lang="en-US" dirty="0"/>
              <a:t>    Chassis(having holes for motor) -      	 </a:t>
            </a:r>
            <a:r>
              <a:rPr lang="en-US" dirty="0" smtClean="0"/>
              <a:t>  </a:t>
            </a:r>
            <a:r>
              <a:rPr lang="en-US" dirty="0"/>
              <a:t>1</a:t>
            </a:r>
            <a:br>
              <a:rPr lang="en-US" dirty="0"/>
            </a:br>
            <a:r>
              <a:rPr lang="en-US" dirty="0"/>
              <a:t>    Remote box                                             </a:t>
            </a:r>
            <a:r>
              <a:rPr lang="en-US" dirty="0" smtClean="0"/>
              <a:t>	   1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  Wheels                                                     </a:t>
            </a:r>
            <a:r>
              <a:rPr lang="en-US" dirty="0" smtClean="0"/>
              <a:t>	   4</a:t>
            </a:r>
            <a:r>
              <a:rPr lang="en-US" dirty="0"/>
              <a:t> </a:t>
            </a:r>
            <a:br>
              <a:rPr lang="en-US" dirty="0"/>
            </a:br>
            <a:r>
              <a:rPr lang="en-US" dirty="0"/>
              <a:t>    Soldering wire -                                        </a:t>
            </a:r>
            <a:r>
              <a:rPr lang="en-US" dirty="0" smtClean="0"/>
              <a:t>     </a:t>
            </a:r>
            <a:r>
              <a:rPr lang="en-US" dirty="0"/>
              <a:t>as required</a:t>
            </a:r>
          </a:p>
        </p:txBody>
      </p:sp>
    </p:spTree>
    <p:extLst>
      <p:ext uri="{BB962C8B-B14F-4D97-AF65-F5344CB8AC3E}">
        <p14:creationId xmlns:p14="http://schemas.microsoft.com/office/powerpoint/2010/main" val="213333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535675"/>
            <a:ext cx="10018713" cy="175259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Chassis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12420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chassis</a:t>
            </a:r>
            <a:r>
              <a:rPr lang="en-US" dirty="0"/>
              <a:t> </a:t>
            </a:r>
            <a:r>
              <a:rPr lang="en-US" dirty="0" smtClean="0"/>
              <a:t>acts as an mainframe body support for man-made </a:t>
            </a:r>
            <a:r>
              <a:rPr lang="en-US" dirty="0"/>
              <a:t>object in its construction and use. It is analogous to an </a:t>
            </a:r>
            <a:r>
              <a:rPr lang="en-US" dirty="0">
                <a:hlinkClick r:id="rId3" tooltip="Animal"/>
              </a:rPr>
              <a:t>animal</a:t>
            </a:r>
            <a:r>
              <a:rPr lang="en-US" dirty="0"/>
              <a:t>'s </a:t>
            </a:r>
            <a:r>
              <a:rPr lang="en-US" dirty="0" smtClean="0">
                <a:hlinkClick r:id="rId4" tooltip="Skeleton"/>
              </a:rPr>
              <a:t>skeleton</a:t>
            </a:r>
            <a:endParaRPr lang="en-US" dirty="0"/>
          </a:p>
          <a:p>
            <a:r>
              <a:rPr lang="en-US" dirty="0" smtClean="0"/>
              <a:t>Base on which other components are attached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588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19" y="2947921"/>
            <a:ext cx="6226287" cy="2483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706" y="2330487"/>
            <a:ext cx="5453606" cy="363687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03349" y="6320"/>
            <a:ext cx="10018713" cy="1752599"/>
          </a:xfrm>
        </p:spPr>
        <p:txBody>
          <a:bodyPr>
            <a:normAutofit/>
          </a:bodyPr>
          <a:lstStyle/>
          <a:p>
            <a:r>
              <a:rPr lang="en-US" sz="4800" dirty="0" smtClean="0"/>
              <a:t>Chassis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2324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24601"/>
            <a:ext cx="4507057" cy="3124201"/>
          </a:xfrm>
        </p:spPr>
        <p:txBody>
          <a:bodyPr/>
          <a:lstStyle/>
          <a:p>
            <a:r>
              <a:rPr lang="en-US" dirty="0" smtClean="0"/>
              <a:t>Internal Diagram of DC Motor</a:t>
            </a:r>
          </a:p>
          <a:p>
            <a:r>
              <a:rPr lang="en-US" dirty="0" smtClean="0"/>
              <a:t>Types-</a:t>
            </a:r>
            <a:br>
              <a:rPr lang="en-US" dirty="0" smtClean="0"/>
            </a:br>
            <a:r>
              <a:rPr lang="en-US" dirty="0" smtClean="0"/>
              <a:t>Geared motors and Stepper motors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06" y="2666999"/>
            <a:ext cx="3710034" cy="27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52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Wires</a:t>
            </a:r>
            <a:endParaRPr lang="en-US" dirty="0"/>
          </a:p>
        </p:txBody>
      </p:sp>
      <p:pic>
        <p:nvPicPr>
          <p:cNvPr id="5" name="Picture 4" descr="02-peeling-ribbon-cable.jp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893" y="2357220"/>
            <a:ext cx="3001370" cy="37517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155140" y="2438399"/>
            <a:ext cx="48722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Types :-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/>
              <a:t>On the basis of the structure</a:t>
            </a:r>
            <a:br>
              <a:rPr lang="en-US" sz="2400" dirty="0" smtClean="0"/>
            </a:br>
            <a:r>
              <a:rPr lang="en-US" sz="2400" dirty="0" smtClean="0"/>
              <a:t>Single Strand</a:t>
            </a:r>
            <a:br>
              <a:rPr lang="en-US" sz="2400" dirty="0" smtClean="0"/>
            </a:br>
            <a:r>
              <a:rPr lang="en-US" sz="2400" dirty="0" smtClean="0"/>
              <a:t>Multiple strand</a:t>
            </a:r>
          </a:p>
          <a:p>
            <a:endParaRPr lang="en-US" sz="2400" dirty="0"/>
          </a:p>
          <a:p>
            <a:r>
              <a:rPr lang="en-US" sz="2400" dirty="0" smtClean="0">
                <a:sym typeface="Wingdings" panose="05000000000000000000" pitchFamily="2" charset="2"/>
              </a:rPr>
              <a:t></a:t>
            </a:r>
            <a:r>
              <a:rPr lang="en-US" sz="2400" dirty="0" smtClean="0"/>
              <a:t>On the basis of thickness</a:t>
            </a:r>
            <a:br>
              <a:rPr lang="en-US" sz="2400" dirty="0" smtClean="0"/>
            </a:br>
            <a:r>
              <a:rPr lang="en-US" sz="2400" dirty="0" smtClean="0"/>
              <a:t>1mm</a:t>
            </a:r>
            <a:r>
              <a:rPr lang="en-US" sz="2400" baseline="30000" dirty="0" smtClean="0"/>
              <a:t>2</a:t>
            </a:r>
          </a:p>
          <a:p>
            <a:r>
              <a:rPr lang="en-US" sz="2400" dirty="0" smtClean="0"/>
              <a:t>4mm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6mm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…..</a:t>
            </a:r>
            <a:r>
              <a:rPr lang="en-US" sz="2400" dirty="0" err="1" smtClean="0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031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90015"/>
            <a:ext cx="10018713" cy="1752599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Remote Box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 descr="Picture 5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857" y="2042614"/>
            <a:ext cx="6213617" cy="4660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30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67435"/>
            <a:ext cx="10018713" cy="1752599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Power Supply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12 V , 4.5 Ah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55" y="2220034"/>
            <a:ext cx="3868287" cy="38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24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12845"/>
            <a:ext cx="10018713" cy="1661615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DPDT Switches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Double Pole Double Throw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347415"/>
            <a:ext cx="4725421" cy="312420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DPDT switch allows the electrical relays to operate an electrical structure. The transistor devices use an electromagnet that produces a low voltage control circuit. 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way in which the DPDT switch works is through electrical voltage.</a:t>
            </a:r>
          </a:p>
        </p:txBody>
      </p:sp>
      <p:pic>
        <p:nvPicPr>
          <p:cNvPr id="4" name="Picture 3" descr="dpdt.pn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64" y="2347415"/>
            <a:ext cx="4376382" cy="3440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76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849575"/>
            <a:ext cx="10018713" cy="122488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Introduction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703465"/>
            <a:ext cx="10018713" cy="312420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Robotics is a branch of engineering that involves the conception, design, manufacture, and operation of </a:t>
            </a:r>
            <a:r>
              <a:rPr lang="en-US" sz="2000" u="sng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rob</a:t>
            </a:r>
            <a:r>
              <a:rPr lang="en-US" sz="2000" u="sng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ot</a:t>
            </a:r>
            <a:r>
              <a:rPr lang="en-US" sz="2000" u="sng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field overlaps with electronics, computer science, </a:t>
            </a:r>
            <a:r>
              <a:rPr lang="en-US" sz="20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artificial intelligence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, mechatronics, </a:t>
            </a:r>
            <a:r>
              <a:rPr lang="en-US" sz="20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nanotechnology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, and 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bioengineering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Robotics brings together several very different engineering areas and skills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27" y="649371"/>
            <a:ext cx="4070871" cy="23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98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265" y="0"/>
            <a:ext cx="7749376" cy="70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2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FUTURE MODIFICATIONS</a:t>
            </a:r>
            <a:endParaRPr lang="en-US" sz="5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Showcase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Videos</a:t>
            </a:r>
          </a:p>
          <a:p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Pictures</a:t>
            </a:r>
          </a:p>
          <a:p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Detroix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Event bots</a:t>
            </a:r>
            <a:endParaRPr lang="en-US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95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2649" y="1688526"/>
            <a:ext cx="6750594" cy="1815151"/>
          </a:xfrm>
        </p:spPr>
        <p:txBody>
          <a:bodyPr>
            <a:noAutofit/>
          </a:bodyPr>
          <a:lstStyle/>
          <a:p>
            <a:r>
              <a:rPr lang="en-US" sz="115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</a:t>
            </a:r>
            <a:r>
              <a:rPr lang="en-US" sz="115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/>
            </a:r>
            <a:br>
              <a:rPr lang="en-US" sz="115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115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/>
            </a:r>
            <a:br>
              <a:rPr lang="en-US" sz="115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115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</a:t>
            </a:r>
            <a:r>
              <a:rPr lang="en-US" sz="115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EBSITE</a:t>
            </a:r>
            <a:r>
              <a:rPr lang="en-US" sz="115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n-IN" sz="115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7648" y="3031821"/>
            <a:ext cx="6593940" cy="2304454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	</a:t>
            </a:r>
          </a:p>
          <a:p>
            <a:pPr algn="ct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hlinkClick r:id="rId2"/>
              </a:rPr>
              <a:t>www.ieee-kccoe.org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sz="2400" dirty="0"/>
              <a:t>Join our </a:t>
            </a:r>
            <a:r>
              <a:rPr lang="en-US" sz="2400" dirty="0" smtClean="0"/>
              <a:t>Facebook </a:t>
            </a:r>
            <a:r>
              <a:rPr lang="en-US" sz="2400" dirty="0"/>
              <a:t>group IEEE KCCOE</a:t>
            </a:r>
            <a:br>
              <a:rPr lang="en-US" sz="2400" dirty="0"/>
            </a:br>
            <a:r>
              <a:rPr lang="en-US" sz="2400" dirty="0">
                <a:solidFill>
                  <a:schemeClr val="accent5"/>
                </a:solidFill>
              </a:rPr>
              <a:t>Facebook page: </a:t>
            </a:r>
            <a:r>
              <a:rPr lang="en-US" sz="2400" dirty="0">
                <a:solidFill>
                  <a:schemeClr val="accent5"/>
                </a:solidFill>
                <a:hlinkClick r:id="rId3"/>
              </a:rPr>
              <a:t>https://www.facebook.com/official.ieee.kccoe</a:t>
            </a:r>
            <a:endParaRPr lang="en-US" sz="2400" dirty="0">
              <a:solidFill>
                <a:schemeClr val="accent5"/>
              </a:solidFill>
            </a:endParaRPr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IEEE360DEG : </a:t>
            </a:r>
            <a:r>
              <a:rPr lang="en-US" sz="2400" u="sng" dirty="0">
                <a:solidFill>
                  <a:schemeClr val="tx2">
                    <a:lumMod val="75000"/>
                  </a:schemeClr>
                </a:solidFill>
              </a:rPr>
              <a:t>https://www.facebook.com/Ieee360DegreesKccoe</a:t>
            </a:r>
          </a:p>
        </p:txBody>
      </p:sp>
      <p:pic>
        <p:nvPicPr>
          <p:cNvPr id="1026" name="Picture 2" descr="C:\Users\Acer\Desktop\images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2" y="518615"/>
            <a:ext cx="2575554" cy="171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cer\Desktop\imag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91" y="3104212"/>
            <a:ext cx="1754392" cy="175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cer\Desktop\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710" y="137487"/>
            <a:ext cx="2466975" cy="166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23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4651" y="2429301"/>
            <a:ext cx="101948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US" sz="10000" b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446" y="5240402"/>
            <a:ext cx="3107657" cy="110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89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" presetID="2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470" y="685801"/>
            <a:ext cx="10018713" cy="910988"/>
          </a:xfrm>
        </p:spPr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596789"/>
            <a:ext cx="10018713" cy="4194411"/>
          </a:xfrm>
        </p:spPr>
        <p:txBody>
          <a:bodyPr/>
          <a:lstStyle/>
          <a:p>
            <a:r>
              <a:rPr lang="en-US" dirty="0" smtClean="0"/>
              <a:t>Wired Robot (Level 1)</a:t>
            </a:r>
          </a:p>
          <a:p>
            <a:r>
              <a:rPr lang="en-US" dirty="0" smtClean="0"/>
              <a:t>Wireless</a:t>
            </a:r>
          </a:p>
          <a:p>
            <a:r>
              <a:rPr lang="en-US" dirty="0" smtClean="0"/>
              <a:t>Autonomous</a:t>
            </a:r>
          </a:p>
          <a:p>
            <a:r>
              <a:rPr lang="en-US" dirty="0" smtClean="0"/>
              <a:t>Semi-autonomous</a:t>
            </a:r>
          </a:p>
          <a:p>
            <a:r>
              <a:rPr lang="en-US" dirty="0" smtClean="0"/>
              <a:t>IC Engine</a:t>
            </a:r>
          </a:p>
          <a:p>
            <a:r>
              <a:rPr lang="en-US" dirty="0" smtClean="0"/>
              <a:t>Robotics arms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83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Wired Robot (Level 1)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1" y="2666999"/>
            <a:ext cx="4698126" cy="3124201"/>
          </a:xfrm>
        </p:spPr>
        <p:txBody>
          <a:bodyPr/>
          <a:lstStyle/>
          <a:p>
            <a:r>
              <a:rPr lang="en-US" dirty="0"/>
              <a:t>Level 1 Robot is completely manual . A robot that must be controlled manually by someone or something. It needs to be told what to do, how to do it, and when to do it.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Picture 3.jpg">
            <a:hlinkClick r:id="rId2"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96" y="2666999"/>
            <a:ext cx="3406140" cy="2554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2747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Robot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403" y="2224585"/>
            <a:ext cx="4402621" cy="3309772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484311" y="2224585"/>
            <a:ext cx="5080263" cy="4194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Wireless Robot has a system so that it  can be controlled with a wireless joystick or controller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0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276367"/>
            <a:ext cx="10018713" cy="1752599"/>
          </a:xfrm>
        </p:spPr>
        <p:txBody>
          <a:bodyPr/>
          <a:lstStyle/>
          <a:p>
            <a:r>
              <a:rPr lang="en-US" dirty="0" smtClean="0"/>
              <a:t>Autonomous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897039"/>
            <a:ext cx="6049254" cy="3894161"/>
          </a:xfrm>
        </p:spPr>
        <p:txBody>
          <a:bodyPr>
            <a:normAutofit/>
          </a:bodyPr>
          <a:lstStyle/>
          <a:p>
            <a:r>
              <a:rPr lang="en-US" b="1" dirty="0"/>
              <a:t>Autonomous robots</a:t>
            </a:r>
            <a:r>
              <a:rPr lang="en-US" dirty="0"/>
              <a:t> are </a:t>
            </a:r>
            <a:r>
              <a:rPr lang="en-US" u="sng" dirty="0">
                <a:hlinkClick r:id="rId3" tooltip="Robot"/>
              </a:rPr>
              <a:t>robots</a:t>
            </a:r>
            <a:r>
              <a:rPr lang="en-US" dirty="0"/>
              <a:t> that can perform desired tasks in unstructured environments without continuous human guidance.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04" y="1897039"/>
            <a:ext cx="4000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 – Autonomous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4206806" cy="3124201"/>
          </a:xfrm>
        </p:spPr>
        <p:txBody>
          <a:bodyPr/>
          <a:lstStyle/>
          <a:p>
            <a:r>
              <a:rPr lang="en-US" dirty="0"/>
              <a:t>A semiautonomous robot is controlled by its programming and is restricted to what its programming tells it. It can not learn further than a certain point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34" y="2771562"/>
            <a:ext cx="3810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76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265830"/>
          </a:xfrm>
        </p:spPr>
        <p:txBody>
          <a:bodyPr/>
          <a:lstStyle/>
          <a:p>
            <a:r>
              <a:rPr lang="en-US" dirty="0" smtClean="0"/>
              <a:t>IC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60813"/>
            <a:ext cx="5994663" cy="373038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internal combustion engine</a:t>
            </a:r>
            <a:r>
              <a:rPr lang="en-US" dirty="0"/>
              <a:t> is an </a:t>
            </a:r>
            <a:r>
              <a:rPr lang="en-US" u="sng" dirty="0">
                <a:hlinkClick r:id="rId3" tooltip="Engine"/>
              </a:rPr>
              <a:t>engine</a:t>
            </a:r>
            <a:r>
              <a:rPr lang="en-US" dirty="0"/>
              <a:t> in which the </a:t>
            </a:r>
            <a:r>
              <a:rPr lang="en-US" u="sng" dirty="0">
                <a:hlinkClick r:id="rId4" tooltip="Combustion"/>
              </a:rPr>
              <a:t>combustion</a:t>
            </a:r>
            <a:r>
              <a:rPr lang="en-US" dirty="0"/>
              <a:t> of a </a:t>
            </a:r>
            <a:r>
              <a:rPr lang="en-US" u="sng" dirty="0">
                <a:hlinkClick r:id="rId5" tooltip="Fuel"/>
              </a:rPr>
              <a:t>fuel</a:t>
            </a:r>
            <a:r>
              <a:rPr lang="en-US" dirty="0"/>
              <a:t> (normally a </a:t>
            </a:r>
            <a:r>
              <a:rPr lang="en-US" u="sng" dirty="0">
                <a:hlinkClick r:id="rId6" tooltip="Fossil fuel"/>
              </a:rPr>
              <a:t>fossil fuel</a:t>
            </a:r>
            <a:r>
              <a:rPr lang="en-US" dirty="0"/>
              <a:t>) occurs with an oxidizer (usually air) in a </a:t>
            </a:r>
            <a:r>
              <a:rPr lang="en-US" u="sng" dirty="0">
                <a:hlinkClick r:id="rId7" tooltip="Combustion chamber"/>
              </a:rPr>
              <a:t>combustion chamber</a:t>
            </a:r>
            <a:r>
              <a:rPr lang="en-US" dirty="0"/>
              <a:t> that is an integral part of the working fluid flow circuit.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52" y="4732718"/>
            <a:ext cx="5100140" cy="191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7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535674"/>
            <a:ext cx="10018713" cy="1752599"/>
          </a:xfrm>
        </p:spPr>
        <p:txBody>
          <a:bodyPr/>
          <a:lstStyle/>
          <a:p>
            <a:r>
              <a:rPr lang="en-US" dirty="0" smtClean="0"/>
              <a:t>Robotic Arms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709" y="1833117"/>
            <a:ext cx="5445456" cy="3798627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typical robotic arm is made up of </a:t>
            </a:r>
            <a:r>
              <a:rPr lang="en-US" dirty="0" smtClean="0"/>
              <a:t>metal segments and can be joined </a:t>
            </a:r>
            <a:r>
              <a:rPr lang="en-US" dirty="0"/>
              <a:t>by </a:t>
            </a:r>
            <a:r>
              <a:rPr lang="en-US" dirty="0" smtClean="0"/>
              <a:t>number of  </a:t>
            </a:r>
            <a:r>
              <a:rPr lang="en-US" dirty="0"/>
              <a:t>joints. The computer controls the robot by rotating individual </a:t>
            </a:r>
            <a:r>
              <a:rPr lang="en-US" b="1" dirty="0"/>
              <a:t>step motors</a:t>
            </a:r>
            <a:r>
              <a:rPr lang="en-US" dirty="0"/>
              <a:t> connected to each joint (some larger arms use hydraulics or pneumatics).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65" y="2288273"/>
            <a:ext cx="4481868" cy="288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836</TotalTime>
  <Words>426</Words>
  <Application>Microsoft Office PowerPoint</Application>
  <PresentationFormat>Widescreen</PresentationFormat>
  <Paragraphs>79</Paragraphs>
  <Slides>23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Corbel</vt:lpstr>
      <vt:lpstr>Segoe UI</vt:lpstr>
      <vt:lpstr>Verdana</vt:lpstr>
      <vt:lpstr>Wingdings</vt:lpstr>
      <vt:lpstr>Parallax</vt:lpstr>
      <vt:lpstr>Wired Robotics Workshop</vt:lpstr>
      <vt:lpstr>Introduction</vt:lpstr>
      <vt:lpstr>Types</vt:lpstr>
      <vt:lpstr>Wired Robot (Level 1)</vt:lpstr>
      <vt:lpstr>Wireless Robot</vt:lpstr>
      <vt:lpstr>Autonomous</vt:lpstr>
      <vt:lpstr>Semi – Autonomous</vt:lpstr>
      <vt:lpstr>IC Engine</vt:lpstr>
      <vt:lpstr>Robotic Arms</vt:lpstr>
      <vt:lpstr>PowerPoint Presentation</vt:lpstr>
      <vt:lpstr>Workshop Details</vt:lpstr>
      <vt:lpstr>KIT CONTENT</vt:lpstr>
      <vt:lpstr>Chassis</vt:lpstr>
      <vt:lpstr>Chassis</vt:lpstr>
      <vt:lpstr>Motor</vt:lpstr>
      <vt:lpstr>Wires</vt:lpstr>
      <vt:lpstr>Remote Box</vt:lpstr>
      <vt:lpstr>Power Supply 12 V , 4.5 Ah</vt:lpstr>
      <vt:lpstr>DPDT Switches Double Pole Double Throw </vt:lpstr>
      <vt:lpstr>PowerPoint Presentation</vt:lpstr>
      <vt:lpstr>FUTURE MODIFICATIONS</vt:lpstr>
      <vt:lpstr>     WEBSITE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Wired Robotics Workshop</dc:title>
  <dc:creator>Acer</dc:creator>
  <cp:lastModifiedBy>Acer</cp:lastModifiedBy>
  <cp:revision>114</cp:revision>
  <dcterms:created xsi:type="dcterms:W3CDTF">2013-09-25T07:16:55Z</dcterms:created>
  <dcterms:modified xsi:type="dcterms:W3CDTF">2013-09-28T04:59:06Z</dcterms:modified>
</cp:coreProperties>
</file>